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C4505B"/>
    <a:srgbClr val="C48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35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3EF1-7EF7-4922-9597-E14E33965F12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5B166-6BD2-4EDE-ADDD-8375415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792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3EF1-7EF7-4922-9597-E14E33965F12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5B166-6BD2-4EDE-ADDD-8375415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26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3EF1-7EF7-4922-9597-E14E33965F12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5B166-6BD2-4EDE-ADDD-8375415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73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3EF1-7EF7-4922-9597-E14E33965F12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5B166-6BD2-4EDE-ADDD-8375415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16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3EF1-7EF7-4922-9597-E14E33965F12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5B166-6BD2-4EDE-ADDD-8375415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49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3EF1-7EF7-4922-9597-E14E33965F12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5B166-6BD2-4EDE-ADDD-8375415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3EF1-7EF7-4922-9597-E14E33965F12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5B166-6BD2-4EDE-ADDD-8375415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98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3EF1-7EF7-4922-9597-E14E33965F12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5B166-6BD2-4EDE-ADDD-8375415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22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3EF1-7EF7-4922-9597-E14E33965F12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5B166-6BD2-4EDE-ADDD-8375415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01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3EF1-7EF7-4922-9597-E14E33965F12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5B166-6BD2-4EDE-ADDD-8375415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475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3EF1-7EF7-4922-9597-E14E33965F12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5B166-6BD2-4EDE-ADDD-8375415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200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63EF1-7EF7-4922-9597-E14E33965F12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5B166-6BD2-4EDE-ADDD-8375415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640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2073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20737" y="5657671"/>
            <a:ext cx="28091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image by </a:t>
            </a:r>
            <a:r>
              <a:rPr lang="en-US" i="1" dirty="0" err="1" smtClean="0"/>
              <a:t>Duccio</a:t>
            </a:r>
            <a:endParaRPr lang="en-US" i="1" dirty="0" smtClean="0"/>
          </a:p>
          <a:p>
            <a:r>
              <a:rPr lang="en-US" i="1" dirty="0" err="1" smtClean="0"/>
              <a:t>Museo</a:t>
            </a:r>
            <a:r>
              <a:rPr lang="en-US" i="1" dirty="0" smtClean="0"/>
              <a:t> </a:t>
            </a:r>
            <a:r>
              <a:rPr lang="en-US" i="1" dirty="0" err="1" smtClean="0"/>
              <a:t>dell’Opera</a:t>
            </a:r>
            <a:r>
              <a:rPr lang="en-US" i="1" dirty="0" smtClean="0"/>
              <a:t> del </a:t>
            </a:r>
            <a:r>
              <a:rPr lang="en-US" i="1" dirty="0" err="1" smtClean="0"/>
              <a:t>Duomo</a:t>
            </a:r>
            <a:r>
              <a:rPr lang="en-US" i="1" dirty="0" smtClean="0"/>
              <a:t>; Sienna, Italy</a:t>
            </a:r>
          </a:p>
          <a:p>
            <a:r>
              <a:rPr lang="en-US" i="1" dirty="0" smtClean="0"/>
              <a:t>taken from Vanderbilt.edu</a:t>
            </a:r>
            <a:endParaRPr lang="en-US" i="1" dirty="0"/>
          </a:p>
        </p:txBody>
      </p:sp>
      <p:sp>
        <p:nvSpPr>
          <p:cNvPr id="7" name="Isosceles Triangle 6"/>
          <p:cNvSpPr/>
          <p:nvPr/>
        </p:nvSpPr>
        <p:spPr>
          <a:xfrm rot="3854837">
            <a:off x="-1511801" y="-1462695"/>
            <a:ext cx="4329878" cy="3539062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 rot="3421140">
            <a:off x="4913618" y="-1481939"/>
            <a:ext cx="4324153" cy="4011082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7146" y="247135"/>
            <a:ext cx="3132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 smtClean="0"/>
              <a:t>John 20.19-31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175099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4227968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John 20.30-31:  Therefore many other signs Jesus also performed in the presence of the disciples, which are not written in this book; but </a:t>
            </a:r>
            <a:r>
              <a:rPr lang="en-US" sz="3200" dirty="0">
                <a:solidFill>
                  <a:srgbClr val="FFFF00"/>
                </a:solidFill>
              </a:rPr>
              <a:t>these have been written so that you may believe that Jesus is the Christ, the Son of God; and that believing you may have life in His name</a:t>
            </a:r>
            <a:r>
              <a:rPr lang="en-US" sz="3200" dirty="0">
                <a:solidFill>
                  <a:schemeClr val="bg1"/>
                </a:solidFill>
              </a:rPr>
              <a:t>.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7080" y="6488668"/>
            <a:ext cx="9144000" cy="369332"/>
          </a:xfrm>
          <a:prstGeom prst="rect">
            <a:avLst/>
          </a:prstGeom>
          <a:solidFill>
            <a:schemeClr val="accent5">
              <a:lumMod val="5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>
                <a:solidFill>
                  <a:schemeClr val="bg1"/>
                </a:solidFill>
              </a:rPr>
              <a:t>John the Evangelist by Andrei Rublev / Russian State Library, Moscow / wikiart.org</a:t>
            </a:r>
            <a:endParaRPr lang="en-US" i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707" y="0"/>
            <a:ext cx="4962213" cy="637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23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2073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20737" y="5657671"/>
            <a:ext cx="28091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image by </a:t>
            </a:r>
            <a:r>
              <a:rPr lang="en-US" i="1" dirty="0" err="1" smtClean="0"/>
              <a:t>Duccio</a:t>
            </a:r>
            <a:endParaRPr lang="en-US" i="1" dirty="0" smtClean="0"/>
          </a:p>
          <a:p>
            <a:r>
              <a:rPr lang="en-US" i="1" dirty="0" err="1" smtClean="0"/>
              <a:t>Museo</a:t>
            </a:r>
            <a:r>
              <a:rPr lang="en-US" i="1" dirty="0" smtClean="0"/>
              <a:t> </a:t>
            </a:r>
            <a:r>
              <a:rPr lang="en-US" i="1" dirty="0" err="1" smtClean="0"/>
              <a:t>dell’Opera</a:t>
            </a:r>
            <a:r>
              <a:rPr lang="en-US" i="1" dirty="0" smtClean="0"/>
              <a:t> del </a:t>
            </a:r>
            <a:r>
              <a:rPr lang="en-US" i="1" dirty="0" err="1" smtClean="0"/>
              <a:t>Duomo</a:t>
            </a:r>
            <a:r>
              <a:rPr lang="en-US" i="1" dirty="0" smtClean="0"/>
              <a:t>; Sienna, Italy</a:t>
            </a:r>
          </a:p>
          <a:p>
            <a:r>
              <a:rPr lang="en-US" i="1" dirty="0" smtClean="0"/>
              <a:t>taken from Vanderbilt.edu</a:t>
            </a:r>
            <a:endParaRPr lang="en-US" i="1" dirty="0"/>
          </a:p>
        </p:txBody>
      </p:sp>
      <p:sp>
        <p:nvSpPr>
          <p:cNvPr id="7" name="Isosceles Triangle 6"/>
          <p:cNvSpPr/>
          <p:nvPr/>
        </p:nvSpPr>
        <p:spPr>
          <a:xfrm rot="3854837">
            <a:off x="-1511801" y="-1462695"/>
            <a:ext cx="4329878" cy="3539062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 rot="3421140">
            <a:off x="4913618" y="-1481939"/>
            <a:ext cx="4324153" cy="4011082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7146" y="247135"/>
            <a:ext cx="3132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 smtClean="0"/>
              <a:t>John 20.19-31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45928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2984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John 20.19-20 NASB:  So when it was evening on that day, the first day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of the </a:t>
            </a:r>
            <a:r>
              <a:rPr lang="en-US" sz="3200" dirty="0" smtClean="0">
                <a:solidFill>
                  <a:schemeClr val="bg1"/>
                </a:solidFill>
              </a:rPr>
              <a:t>week, </a:t>
            </a:r>
            <a:r>
              <a:rPr lang="en-US" sz="3200" dirty="0">
                <a:solidFill>
                  <a:schemeClr val="bg1"/>
                </a:solidFill>
              </a:rPr>
              <a:t>and when the doors were shut </a:t>
            </a:r>
            <a:r>
              <a:rPr lang="en-US" sz="3200" dirty="0" smtClean="0">
                <a:solidFill>
                  <a:schemeClr val="bg1"/>
                </a:solidFill>
              </a:rPr>
              <a:t>where </a:t>
            </a:r>
            <a:r>
              <a:rPr lang="en-US" sz="3200" dirty="0">
                <a:solidFill>
                  <a:schemeClr val="bg1"/>
                </a:solidFill>
              </a:rPr>
              <a:t>the disciples were, for fear of the </a:t>
            </a:r>
            <a:r>
              <a:rPr lang="en-US" sz="3200" dirty="0" smtClean="0">
                <a:solidFill>
                  <a:schemeClr val="bg1"/>
                </a:solidFill>
              </a:rPr>
              <a:t>Jews, </a:t>
            </a:r>
            <a:r>
              <a:rPr lang="en-US" sz="3200" dirty="0">
                <a:solidFill>
                  <a:schemeClr val="bg1"/>
                </a:solidFill>
              </a:rPr>
              <a:t>Jesus came and stood in their midst and said to them, “</a:t>
            </a:r>
            <a:r>
              <a:rPr lang="en-US" sz="3200" b="1" dirty="0">
                <a:solidFill>
                  <a:srgbClr val="FFFF00"/>
                </a:solidFill>
              </a:rPr>
              <a:t>Peace be</a:t>
            </a:r>
            <a:r>
              <a:rPr lang="en-US" sz="3200" b="1" i="1" dirty="0">
                <a:solidFill>
                  <a:srgbClr val="FFFF00"/>
                </a:solidFill>
              </a:rPr>
              <a:t> </a:t>
            </a:r>
            <a:r>
              <a:rPr lang="en-US" sz="3200" b="1" dirty="0">
                <a:solidFill>
                  <a:srgbClr val="FFFF00"/>
                </a:solidFill>
              </a:rPr>
              <a:t>with you</a:t>
            </a:r>
            <a:r>
              <a:rPr lang="en-US" sz="3200" dirty="0">
                <a:solidFill>
                  <a:schemeClr val="bg1"/>
                </a:solidFill>
              </a:rPr>
              <a:t>.”  And when He had said this, He showed them </a:t>
            </a:r>
            <a:r>
              <a:rPr lang="en-US" sz="3200" dirty="0" smtClean="0">
                <a:solidFill>
                  <a:schemeClr val="bg1"/>
                </a:solidFill>
              </a:rPr>
              <a:t>     both </a:t>
            </a:r>
            <a:r>
              <a:rPr lang="en-US" sz="3200" dirty="0">
                <a:solidFill>
                  <a:schemeClr val="bg1"/>
                </a:solidFill>
              </a:rPr>
              <a:t>His hands and His side. The disciples then rejoiced </a:t>
            </a:r>
            <a:r>
              <a:rPr lang="en-US" sz="3200" dirty="0" smtClean="0">
                <a:solidFill>
                  <a:schemeClr val="bg1"/>
                </a:solidFill>
              </a:rPr>
              <a:t>  when </a:t>
            </a:r>
            <a:r>
              <a:rPr lang="en-US" sz="3200" dirty="0">
                <a:solidFill>
                  <a:schemeClr val="bg1"/>
                </a:solidFill>
              </a:rPr>
              <a:t>they saw the Lord</a:t>
            </a:r>
            <a:r>
              <a:rPr lang="en-US" sz="3200" dirty="0" smtClean="0">
                <a:solidFill>
                  <a:schemeClr val="bg1"/>
                </a:solidFill>
              </a:rPr>
              <a:t>.</a:t>
            </a:r>
          </a:p>
          <a:p>
            <a:endParaRPr lang="en-US" sz="3200" dirty="0" smtClean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Jesus probably spoke in Hebrew, </a:t>
            </a:r>
            <a:r>
              <a:rPr lang="he-IL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שָׁלוֹם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[shah-LOME</a:t>
            </a:r>
            <a:r>
              <a:rPr lang="en-US" sz="3200" dirty="0" smtClean="0">
                <a:solidFill>
                  <a:schemeClr val="bg1"/>
                </a:solidFill>
              </a:rPr>
              <a:t>]</a:t>
            </a:r>
            <a:endParaRPr lang="en-US" sz="3200" dirty="0">
              <a:solidFill>
                <a:schemeClr val="bg1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3854222" y="2471596"/>
            <a:ext cx="2000815" cy="2064190"/>
          </a:xfrm>
          <a:prstGeom prst="straightConnector1">
            <a:avLst/>
          </a:prstGeom>
          <a:ln w="508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8887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2984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John 20.21-23:  </a:t>
            </a:r>
            <a:endParaRPr lang="en-US" sz="3200" dirty="0" smtClean="0"/>
          </a:p>
          <a:p>
            <a:endParaRPr lang="en-US" sz="3200" dirty="0">
              <a:solidFill>
                <a:srgbClr val="FFFF00"/>
              </a:solidFill>
            </a:endParaRPr>
          </a:p>
          <a:p>
            <a:r>
              <a:rPr lang="en-US" sz="3200" dirty="0" smtClean="0">
                <a:solidFill>
                  <a:srgbClr val="FFFF00"/>
                </a:solidFill>
              </a:rPr>
              <a:t>So </a:t>
            </a:r>
            <a:r>
              <a:rPr lang="en-US" sz="3200" dirty="0">
                <a:solidFill>
                  <a:srgbClr val="FFFF00"/>
                </a:solidFill>
              </a:rPr>
              <a:t>Jesus said to them again, </a:t>
            </a:r>
            <a:r>
              <a:rPr lang="en-US" sz="3200" dirty="0" smtClean="0">
                <a:solidFill>
                  <a:srgbClr val="FFFF00"/>
                </a:solidFill>
              </a:rPr>
              <a:t>“</a:t>
            </a:r>
            <a:r>
              <a:rPr lang="en-US" sz="3200" dirty="0">
                <a:solidFill>
                  <a:srgbClr val="FFFF00"/>
                </a:solidFill>
              </a:rPr>
              <a:t>Peace be</a:t>
            </a:r>
            <a:r>
              <a:rPr lang="en-US" sz="3200" i="1" dirty="0">
                <a:solidFill>
                  <a:srgbClr val="FFFF00"/>
                </a:solidFill>
              </a:rPr>
              <a:t> </a:t>
            </a:r>
            <a:r>
              <a:rPr lang="en-US" sz="3200" dirty="0">
                <a:solidFill>
                  <a:srgbClr val="FFFF00"/>
                </a:solidFill>
              </a:rPr>
              <a:t>with you; as the Father has sent Me, I also send you.”</a:t>
            </a:r>
            <a:r>
              <a:rPr lang="en-US" sz="3200" dirty="0"/>
              <a:t>  </a:t>
            </a:r>
            <a:endParaRPr lang="en-US" sz="3200" dirty="0" smtClean="0"/>
          </a:p>
          <a:p>
            <a:endParaRPr lang="en-US" sz="3200" dirty="0">
              <a:solidFill>
                <a:srgbClr val="FF0000"/>
              </a:solidFill>
            </a:endParaRPr>
          </a:p>
          <a:p>
            <a:r>
              <a:rPr lang="en-US" sz="3200" dirty="0" smtClean="0">
                <a:solidFill>
                  <a:srgbClr val="FF66FF"/>
                </a:solidFill>
              </a:rPr>
              <a:t>And </a:t>
            </a:r>
            <a:r>
              <a:rPr lang="en-US" sz="3200" dirty="0">
                <a:solidFill>
                  <a:srgbClr val="FF66FF"/>
                </a:solidFill>
              </a:rPr>
              <a:t>when He had said this, He breathed on them and said to them, “Receive the Holy Spirit</a:t>
            </a:r>
            <a:r>
              <a:rPr lang="en-US" sz="3200" dirty="0" smtClean="0">
                <a:solidFill>
                  <a:srgbClr val="FF66FF"/>
                </a:solidFill>
              </a:rPr>
              <a:t>.”  </a:t>
            </a:r>
          </a:p>
          <a:p>
            <a:endParaRPr lang="en-US" sz="3200" dirty="0">
              <a:solidFill>
                <a:srgbClr val="FF0000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“If </a:t>
            </a:r>
            <a:r>
              <a:rPr lang="en-US" sz="3200" dirty="0">
                <a:solidFill>
                  <a:schemeClr val="bg1"/>
                </a:solidFill>
              </a:rPr>
              <a:t>you forgive the sins of any, their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sins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have been forgiven them; if you retain the sins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of any, they have been retained.”</a:t>
            </a:r>
          </a:p>
        </p:txBody>
      </p:sp>
    </p:spTree>
    <p:extLst>
      <p:ext uri="{BB962C8B-B14F-4D97-AF65-F5344CB8AC3E}">
        <p14:creationId xmlns:p14="http://schemas.microsoft.com/office/powerpoint/2010/main" val="308061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29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John 20.21-23:  </a:t>
            </a:r>
            <a:r>
              <a:rPr lang="en-US" sz="3200" dirty="0" smtClean="0">
                <a:solidFill>
                  <a:schemeClr val="bg1"/>
                </a:solidFill>
              </a:rPr>
              <a:t>So </a:t>
            </a:r>
            <a:r>
              <a:rPr lang="en-US" sz="3200" dirty="0">
                <a:solidFill>
                  <a:schemeClr val="bg1"/>
                </a:solidFill>
              </a:rPr>
              <a:t>Jesus said to them again, </a:t>
            </a:r>
            <a:r>
              <a:rPr lang="en-US" sz="3200" dirty="0" smtClean="0">
                <a:solidFill>
                  <a:schemeClr val="bg1"/>
                </a:solidFill>
              </a:rPr>
              <a:t>“</a:t>
            </a:r>
            <a:r>
              <a:rPr lang="en-US" sz="3200" dirty="0">
                <a:solidFill>
                  <a:schemeClr val="bg1"/>
                </a:solidFill>
              </a:rPr>
              <a:t>Peace be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with you; </a:t>
            </a:r>
            <a:r>
              <a:rPr lang="en-US" sz="3200" u="sng" dirty="0">
                <a:solidFill>
                  <a:schemeClr val="bg1"/>
                </a:solidFill>
              </a:rPr>
              <a:t>as the Father has sent Me, I also send you</a:t>
            </a:r>
            <a:r>
              <a:rPr lang="en-US" sz="3200" dirty="0">
                <a:solidFill>
                  <a:schemeClr val="bg1"/>
                </a:solidFill>
              </a:rPr>
              <a:t>.”  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grpSp>
        <p:nvGrpSpPr>
          <p:cNvPr id="4" name="Group 11"/>
          <p:cNvGrpSpPr/>
          <p:nvPr/>
        </p:nvGrpSpPr>
        <p:grpSpPr>
          <a:xfrm>
            <a:off x="807308" y="1013254"/>
            <a:ext cx="1721707" cy="5844746"/>
            <a:chOff x="76200" y="381000"/>
            <a:chExt cx="1752600" cy="5867400"/>
          </a:xfrm>
        </p:grpSpPr>
        <p:grpSp>
          <p:nvGrpSpPr>
            <p:cNvPr id="5" name="Group 10"/>
            <p:cNvGrpSpPr/>
            <p:nvPr/>
          </p:nvGrpSpPr>
          <p:grpSpPr>
            <a:xfrm>
              <a:off x="76200" y="381000"/>
              <a:ext cx="1752600" cy="5867400"/>
              <a:chOff x="304800" y="381000"/>
              <a:chExt cx="1752600" cy="5867400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304800" y="381000"/>
                <a:ext cx="1752600" cy="175260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000" b="1" dirty="0" smtClean="0">
                    <a:solidFill>
                      <a:schemeClr val="tx1"/>
                    </a:solidFill>
                  </a:rPr>
                  <a:t>God</a:t>
                </a:r>
                <a:endParaRPr lang="en-US" sz="3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304800" y="2438400"/>
                <a:ext cx="1752600" cy="175260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>
                    <a:solidFill>
                      <a:schemeClr val="tx1"/>
                    </a:solidFill>
                  </a:rPr>
                  <a:t>Church</a:t>
                </a:r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304800" y="4495800"/>
                <a:ext cx="1752600" cy="175260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>
                    <a:solidFill>
                      <a:schemeClr val="tx1"/>
                    </a:solidFill>
                  </a:rPr>
                  <a:t>People</a:t>
                </a:r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609600" y="2438400"/>
                <a:ext cx="1143000" cy="60960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b="1" dirty="0" smtClean="0">
                    <a:solidFill>
                      <a:schemeClr val="tx1"/>
                    </a:solidFill>
                  </a:rPr>
                  <a:t>Jesus</a:t>
                </a:r>
                <a:endParaRPr lang="en-US" sz="2200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" name="Rectangle 14"/>
            <p:cNvSpPr>
              <a:spLocks noChangeArrowheads="1"/>
            </p:cNvSpPr>
            <p:nvPr/>
          </p:nvSpPr>
          <p:spPr bwMode="auto">
            <a:xfrm>
              <a:off x="838200" y="2133600"/>
              <a:ext cx="228600" cy="3048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838200" y="4191000"/>
              <a:ext cx="228600" cy="3048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718486" y="1458097"/>
            <a:ext cx="641135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solidFill>
                <a:srgbClr val="FF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i="1" dirty="0">
                <a:solidFill>
                  <a:srgbClr val="FFFF00"/>
                </a:solidFill>
              </a:rPr>
              <a:t>why did the Father send the Son?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200" i="1" dirty="0">
              <a:solidFill>
                <a:srgbClr val="FFFF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i="1" dirty="0">
                <a:solidFill>
                  <a:srgbClr val="FFFF00"/>
                </a:solidFill>
              </a:rPr>
              <a:t>how did the Son pursue his mission?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200" i="1" dirty="0">
              <a:solidFill>
                <a:srgbClr val="FFFF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i="1" dirty="0">
                <a:solidFill>
                  <a:srgbClr val="FFFF00"/>
                </a:solidFill>
              </a:rPr>
              <a:t>what does that tell us about the mission of the Son’s disciples</a:t>
            </a:r>
            <a:r>
              <a:rPr lang="en-US" sz="3200" i="1" dirty="0" smtClean="0">
                <a:solidFill>
                  <a:srgbClr val="FFFF00"/>
                </a:solidFill>
              </a:rPr>
              <a:t>?</a:t>
            </a:r>
            <a:endParaRPr lang="en-US" sz="3200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31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29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John </a:t>
            </a:r>
            <a:r>
              <a:rPr lang="en-US" sz="3200" dirty="0" smtClean="0">
                <a:solidFill>
                  <a:schemeClr val="bg1"/>
                </a:solidFill>
              </a:rPr>
              <a:t>20.22:  And when He had said this, He </a:t>
            </a:r>
            <a:r>
              <a:rPr lang="en-US" sz="3200" u="sng" dirty="0" smtClean="0">
                <a:solidFill>
                  <a:schemeClr val="bg1"/>
                </a:solidFill>
              </a:rPr>
              <a:t>breathed</a:t>
            </a:r>
            <a:r>
              <a:rPr lang="en-US" sz="3200" dirty="0" smtClean="0">
                <a:solidFill>
                  <a:schemeClr val="bg1"/>
                </a:solidFill>
              </a:rPr>
              <a:t> on them and said to them, “Receive the Holy Spirit.”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80" y="1087394"/>
            <a:ext cx="3847070" cy="57706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39990" y="1556951"/>
            <a:ext cx="530401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solidFill>
                <a:srgbClr val="FF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i="1" dirty="0">
                <a:solidFill>
                  <a:srgbClr val="FFFF00"/>
                </a:solidFill>
              </a:rPr>
              <a:t>why did the Son give the Spirit?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200" i="1" dirty="0">
              <a:solidFill>
                <a:srgbClr val="FFFF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i="1" dirty="0">
                <a:solidFill>
                  <a:srgbClr val="FFFF00"/>
                </a:solidFill>
              </a:rPr>
              <a:t>what is the symbolism of breathing?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200" i="1" dirty="0">
              <a:solidFill>
                <a:srgbClr val="FFFF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i="1" dirty="0">
                <a:solidFill>
                  <a:srgbClr val="FFFF00"/>
                </a:solidFill>
              </a:rPr>
              <a:t>how does this relate to Acts 2 events?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819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00" b="-14500"/>
          <a:stretch/>
        </p:blipFill>
        <p:spPr>
          <a:xfrm>
            <a:off x="-7080" y="1645920"/>
            <a:ext cx="9144000" cy="6096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0"/>
            <a:ext cx="9129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John </a:t>
            </a:r>
            <a:r>
              <a:rPr lang="en-US" sz="3200" dirty="0" smtClean="0">
                <a:solidFill>
                  <a:schemeClr val="bg1"/>
                </a:solidFill>
              </a:rPr>
              <a:t>20.23:  “If you forgive the sins of any, their</a:t>
            </a:r>
            <a:r>
              <a:rPr lang="en-US" sz="3200" i="1" dirty="0" smtClean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sins</a:t>
            </a:r>
            <a:r>
              <a:rPr lang="en-US" sz="3200" i="1" dirty="0" smtClean="0">
                <a:solidFill>
                  <a:schemeClr val="bg1"/>
                </a:solidFill>
              </a:rPr>
              <a:t> </a:t>
            </a:r>
            <a:r>
              <a:rPr lang="en-US" sz="3200" u="sng" dirty="0" smtClean="0">
                <a:solidFill>
                  <a:schemeClr val="bg1"/>
                </a:solidFill>
              </a:rPr>
              <a:t>have been</a:t>
            </a:r>
            <a:r>
              <a:rPr lang="en-US" sz="3200" dirty="0" smtClean="0">
                <a:solidFill>
                  <a:schemeClr val="bg1"/>
                </a:solidFill>
              </a:rPr>
              <a:t> forgiven them; if you retain the sins</a:t>
            </a:r>
            <a:r>
              <a:rPr lang="en-US" sz="3200" i="1" dirty="0" smtClean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of any, they </a:t>
            </a:r>
            <a:r>
              <a:rPr lang="en-US" sz="3200" u="sng" dirty="0" smtClean="0">
                <a:solidFill>
                  <a:schemeClr val="bg1"/>
                </a:solidFill>
              </a:rPr>
              <a:t>have been</a:t>
            </a:r>
            <a:r>
              <a:rPr lang="en-US" sz="3200" dirty="0" smtClean="0">
                <a:solidFill>
                  <a:schemeClr val="bg1"/>
                </a:solidFill>
              </a:rPr>
              <a:t> retained</a:t>
            </a:r>
            <a:r>
              <a:rPr lang="en-US" sz="3200" dirty="0" smtClean="0">
                <a:solidFill>
                  <a:schemeClr val="bg1"/>
                </a:solidFill>
              </a:rPr>
              <a:t>.”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80" y="5288340"/>
            <a:ext cx="9136920" cy="156966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i="1" dirty="0">
                <a:solidFill>
                  <a:srgbClr val="FFFF00"/>
                </a:solidFill>
              </a:rPr>
              <a:t>how does this derive from 20.21-22?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200" i="1" dirty="0">
              <a:solidFill>
                <a:srgbClr val="FFFF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i="1" dirty="0">
                <a:solidFill>
                  <a:srgbClr val="FFFF00"/>
                </a:solidFill>
              </a:rPr>
              <a:t>what does this mean</a:t>
            </a:r>
            <a:r>
              <a:rPr lang="en-US" sz="3200" i="1" dirty="0" smtClean="0">
                <a:solidFill>
                  <a:srgbClr val="FFFF00"/>
                </a:solidFill>
              </a:rPr>
              <a:t>?</a:t>
            </a:r>
            <a:endParaRPr lang="en-US" sz="3200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0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2984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John 20.24-25:  But Thomas, one of the twelve, called </a:t>
            </a:r>
            <a:r>
              <a:rPr lang="en-US" sz="3200" dirty="0" smtClean="0">
                <a:solidFill>
                  <a:schemeClr val="bg1"/>
                </a:solidFill>
              </a:rPr>
              <a:t>Didymus, </a:t>
            </a:r>
            <a:r>
              <a:rPr lang="en-US" sz="3200" dirty="0">
                <a:solidFill>
                  <a:schemeClr val="bg1"/>
                </a:solidFill>
              </a:rPr>
              <a:t>was not with them when Jesus came.  So the other disciples were saying to him, “We have seen the Lord!” But he said to them, “Unless I see in </a:t>
            </a:r>
            <a:r>
              <a:rPr lang="en-US" sz="3200" dirty="0" smtClean="0">
                <a:solidFill>
                  <a:schemeClr val="bg1"/>
                </a:solidFill>
              </a:rPr>
              <a:t>His </a:t>
            </a:r>
            <a:r>
              <a:rPr lang="en-US" sz="3200" dirty="0">
                <a:solidFill>
                  <a:schemeClr val="bg1"/>
                </a:solidFill>
              </a:rPr>
              <a:t>hands </a:t>
            </a:r>
            <a:r>
              <a:rPr lang="en-US" sz="3200" dirty="0" smtClean="0">
                <a:solidFill>
                  <a:schemeClr val="bg1"/>
                </a:solidFill>
              </a:rPr>
              <a:t>the imprint 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of </a:t>
            </a:r>
            <a:r>
              <a:rPr lang="en-US" sz="3200" dirty="0">
                <a:solidFill>
                  <a:schemeClr val="bg1"/>
                </a:solidFill>
              </a:rPr>
              <a:t>the nails, and </a:t>
            </a:r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put </a:t>
            </a:r>
            <a:r>
              <a:rPr lang="en-US" sz="3200" dirty="0">
                <a:solidFill>
                  <a:schemeClr val="bg1"/>
                </a:solidFill>
              </a:rPr>
              <a:t>my finger into </a:t>
            </a:r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the </a:t>
            </a:r>
            <a:r>
              <a:rPr lang="en-US" sz="3200" dirty="0">
                <a:solidFill>
                  <a:schemeClr val="bg1"/>
                </a:solidFill>
              </a:rPr>
              <a:t>place of the </a:t>
            </a:r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nails</a:t>
            </a:r>
            <a:r>
              <a:rPr lang="en-US" sz="3200" dirty="0">
                <a:solidFill>
                  <a:schemeClr val="bg1"/>
                </a:solidFill>
              </a:rPr>
              <a:t>, and put my </a:t>
            </a:r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hand </a:t>
            </a:r>
            <a:r>
              <a:rPr lang="en-US" sz="3200" dirty="0">
                <a:solidFill>
                  <a:schemeClr val="bg1"/>
                </a:solidFill>
              </a:rPr>
              <a:t>into His side</a:t>
            </a:r>
            <a:r>
              <a:rPr lang="en-US" sz="3200" dirty="0" smtClean="0">
                <a:solidFill>
                  <a:schemeClr val="bg1"/>
                </a:solidFill>
              </a:rPr>
              <a:t>,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I </a:t>
            </a:r>
            <a:r>
              <a:rPr lang="en-US" sz="3200" dirty="0">
                <a:solidFill>
                  <a:srgbClr val="FFFF00"/>
                </a:solidFill>
              </a:rPr>
              <a:t>will not believe</a:t>
            </a:r>
            <a:r>
              <a:rPr lang="en-US" sz="3200" dirty="0">
                <a:solidFill>
                  <a:schemeClr val="bg1"/>
                </a:solidFill>
              </a:rPr>
              <a:t>.”</a:t>
            </a:r>
            <a:endParaRPr lang="en-US" sz="3200" i="1" dirty="0" smtClean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640" y="2118511"/>
            <a:ext cx="5924360" cy="47394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0537" y="5934669"/>
            <a:ext cx="28091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>
                <a:solidFill>
                  <a:schemeClr val="bg1"/>
                </a:solidFill>
              </a:rPr>
              <a:t>by Andrea del Verrocchio </a:t>
            </a:r>
          </a:p>
          <a:p>
            <a:pPr algn="r"/>
            <a:r>
              <a:rPr lang="en-US" i="1" dirty="0" smtClean="0">
                <a:solidFill>
                  <a:schemeClr val="bg1"/>
                </a:solidFill>
              </a:rPr>
              <a:t>Orsanmichele Florence, Italy</a:t>
            </a:r>
          </a:p>
          <a:p>
            <a:pPr algn="r"/>
            <a:r>
              <a:rPr lang="en-US" i="1" dirty="0" smtClean="0">
                <a:solidFill>
                  <a:schemeClr val="bg1"/>
                </a:solidFill>
              </a:rPr>
              <a:t>taken from wikiart.org</a:t>
            </a:r>
            <a:endParaRPr 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21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5269117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John 20.26-28:  After eight days His disciples were again inside, and Thomas with them. Jesus came, the doors having been shut, and stood in their midst and said, “Peace be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with you.”  Then He said to Thomas, “Reach here with your finger, and see My hands; and reach here your hand and put it into My side; and do not be unbelieving, but believing.”  </a:t>
            </a:r>
            <a:r>
              <a:rPr lang="en-US" sz="3200" dirty="0">
                <a:solidFill>
                  <a:srgbClr val="FFFF00"/>
                </a:solidFill>
              </a:rPr>
              <a:t>Thomas answered and said to Him, “My Lord and my God!”</a:t>
            </a:r>
            <a:endParaRPr lang="en-US" sz="3200" i="1" dirty="0" smtClean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43780" y="-2"/>
            <a:ext cx="800219" cy="685800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en-US" sz="2000" i="1" dirty="0" smtClean="0"/>
              <a:t>by </a:t>
            </a:r>
            <a:r>
              <a:rPr lang="en-US" sz="2000" i="1" dirty="0" err="1" smtClean="0"/>
              <a:t>Cima</a:t>
            </a:r>
            <a:r>
              <a:rPr lang="en-US" sz="2000" i="1" dirty="0" smtClean="0"/>
              <a:t> da </a:t>
            </a:r>
            <a:r>
              <a:rPr lang="en-US" sz="2000" i="1" dirty="0" err="1" smtClean="0"/>
              <a:t>Conegliano</a:t>
            </a:r>
            <a:r>
              <a:rPr lang="en-US" sz="2000" i="1" dirty="0" smtClean="0"/>
              <a:t> </a:t>
            </a:r>
          </a:p>
          <a:p>
            <a:pPr algn="r"/>
            <a:r>
              <a:rPr lang="en-US" sz="2000" i="1" dirty="0" err="1" smtClean="0"/>
              <a:t>Gallerie</a:t>
            </a:r>
            <a:r>
              <a:rPr lang="en-US" sz="2000" i="1" dirty="0" smtClean="0"/>
              <a:t> dell’ </a:t>
            </a:r>
            <a:r>
              <a:rPr lang="en-US" sz="2000" i="1" dirty="0" err="1" smtClean="0"/>
              <a:t>Accademia</a:t>
            </a:r>
            <a:r>
              <a:rPr lang="en-US" sz="2000" i="1" dirty="0" smtClean="0"/>
              <a:t> / Venice, Italy / wikiart.org</a:t>
            </a:r>
            <a:endParaRPr lang="en-US" sz="2000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2563"/>
          <a:stretch/>
        </p:blipFill>
        <p:spPr>
          <a:xfrm>
            <a:off x="5273637" y="1"/>
            <a:ext cx="32004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82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29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John 20.29:  Jesus said to him, “</a:t>
            </a:r>
            <a:r>
              <a:rPr lang="en-US" sz="3200" dirty="0">
                <a:solidFill>
                  <a:srgbClr val="FFFF00"/>
                </a:solidFill>
              </a:rPr>
              <a:t>Because you have seen Me, have you believed?</a:t>
            </a:r>
            <a:r>
              <a:rPr lang="en-US" sz="3200" dirty="0">
                <a:solidFill>
                  <a:schemeClr val="bg1"/>
                </a:solidFill>
              </a:rPr>
              <a:t> Blessed are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they who did not see, and yet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believed.” 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7080" y="6488668"/>
            <a:ext cx="9144000" cy="369332"/>
          </a:xfrm>
          <a:prstGeom prst="rect">
            <a:avLst/>
          </a:prstGeom>
          <a:solidFill>
            <a:schemeClr val="accent5">
              <a:lumMod val="5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1"/>
                </a:solidFill>
              </a:rPr>
              <a:t>captured from live footage of Pastor Charlie Garrett preaching at Turtle Beach</a:t>
            </a:r>
            <a:endParaRPr 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86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</TotalTime>
  <Words>670</Words>
  <Application>Microsoft Office PowerPoint</Application>
  <PresentationFormat>On-screen Show (4:3)</PresentationFormat>
  <Paragraphs>58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 Groben</dc:creator>
  <cp:lastModifiedBy>William Groben</cp:lastModifiedBy>
  <cp:revision>12</cp:revision>
  <dcterms:created xsi:type="dcterms:W3CDTF">2015-05-18T18:00:19Z</dcterms:created>
  <dcterms:modified xsi:type="dcterms:W3CDTF">2015-05-19T14:16:08Z</dcterms:modified>
</cp:coreProperties>
</file>